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14"/>
  </p:notesMasterIdLst>
  <p:sldIdLst>
    <p:sldId id="1380" r:id="rId2"/>
    <p:sldId id="259" r:id="rId3"/>
    <p:sldId id="1422" r:id="rId4"/>
    <p:sldId id="1423" r:id="rId5"/>
    <p:sldId id="1424" r:id="rId6"/>
    <p:sldId id="1425" r:id="rId7"/>
    <p:sldId id="1426" r:id="rId8"/>
    <p:sldId id="1427" r:id="rId9"/>
    <p:sldId id="1428" r:id="rId10"/>
    <p:sldId id="1429" r:id="rId11"/>
    <p:sldId id="1430" r:id="rId12"/>
    <p:sldId id="142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16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C915B-0A3C-D345-ABF9-E32CF01012C6}" type="datetimeFigureOut">
              <a:rPr lang="en-PT" smtClean="0"/>
              <a:t>10/08/2023</a:t>
            </a:fld>
            <a:endParaRPr lang="en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D05BA-DDC4-8641-A56D-A6AD7A83F0B2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004558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D05BA-DDC4-8641-A56D-A6AD7A83F0B2}" type="slidenum">
              <a:rPr kumimoji="0" lang="en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P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2000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D05BA-DDC4-8641-A56D-A6AD7A83F0B2}" type="slidenum">
              <a:rPr kumimoji="0" lang="en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P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0220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D05BA-DDC4-8641-A56D-A6AD7A83F0B2}" type="slidenum">
              <a:rPr kumimoji="0" lang="en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P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5130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2E78-0F99-F847-9670-CDE0EC618640}" type="datetimeFigureOut">
              <a:rPr lang="en-PT" smtClean="0"/>
              <a:t>10/08/2023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24A7-ADB3-CB4D-B06A-5FD11294C2D5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44988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2E78-0F99-F847-9670-CDE0EC618640}" type="datetimeFigureOut">
              <a:rPr lang="en-PT" smtClean="0"/>
              <a:t>10/08/2023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24A7-ADB3-CB4D-B06A-5FD11294C2D5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6082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2E78-0F99-F847-9670-CDE0EC618640}" type="datetimeFigureOut">
              <a:rPr lang="en-PT" smtClean="0"/>
              <a:t>10/08/2023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24A7-ADB3-CB4D-B06A-5FD11294C2D5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807591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2E78-0F99-F847-9670-CDE0EC618640}" type="datetimeFigureOut">
              <a:rPr lang="en-PT" smtClean="0"/>
              <a:t>10/08/2023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24A7-ADB3-CB4D-B06A-5FD11294C2D5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279847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2E78-0F99-F847-9670-CDE0EC618640}" type="datetimeFigureOut">
              <a:rPr lang="en-PT" smtClean="0"/>
              <a:t>10/08/2023</a:t>
            </a:fld>
            <a:endParaRPr lang="en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24A7-ADB3-CB4D-B06A-5FD11294C2D5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27357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2E78-0F99-F847-9670-CDE0EC618640}" type="datetimeFigureOut">
              <a:rPr lang="en-PT" smtClean="0"/>
              <a:t>10/08/2023</a:t>
            </a:fld>
            <a:endParaRPr lang="en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24A7-ADB3-CB4D-B06A-5FD11294C2D5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85564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2E78-0F99-F847-9670-CDE0EC618640}" type="datetimeFigureOut">
              <a:rPr lang="en-PT" smtClean="0"/>
              <a:t>10/08/2023</a:t>
            </a:fld>
            <a:endParaRPr lang="en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24A7-ADB3-CB4D-B06A-5FD11294C2D5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5161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2E78-0F99-F847-9670-CDE0EC618640}" type="datetimeFigureOut">
              <a:rPr lang="en-PT" smtClean="0"/>
              <a:t>10/08/2023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24A7-ADB3-CB4D-B06A-5FD11294C2D5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944095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2E78-0F99-F847-9670-CDE0EC618640}" type="datetimeFigureOut">
              <a:rPr lang="en-PT" smtClean="0"/>
              <a:t>10/08/2023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24A7-ADB3-CB4D-B06A-5FD11294C2D5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282051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2E78-0F99-F847-9670-CDE0EC618640}" type="datetimeFigureOut">
              <a:rPr lang="en-PT" smtClean="0"/>
              <a:t>10/08/2023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24A7-ADB3-CB4D-B06A-5FD11294C2D5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610953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2E78-0F99-F847-9670-CDE0EC618640}" type="datetimeFigureOut">
              <a:rPr lang="en-PT" smtClean="0"/>
              <a:t>10/08/2023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24A7-ADB3-CB4D-B06A-5FD11294C2D5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57632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2E78-0F99-F847-9670-CDE0EC618640}" type="datetimeFigureOut">
              <a:rPr lang="en-PT" smtClean="0"/>
              <a:t>10/08/2023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624A7-ADB3-CB4D-B06A-5FD11294C2D5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722919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556DD-9B30-2F32-7658-BE6AA68EB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5395" y="927652"/>
            <a:ext cx="10859440" cy="962932"/>
          </a:xfrm>
        </p:spPr>
        <p:txBody>
          <a:bodyPr>
            <a:noAutofit/>
          </a:bodyPr>
          <a:lstStyle/>
          <a:p>
            <a:pPr algn="l"/>
            <a:r>
              <a:rPr lang="pt-PT" sz="3600" b="1" dirty="0">
                <a:solidFill>
                  <a:srgbClr val="6D166C"/>
                </a:solidFill>
                <a:latin typeface="+mn-lt"/>
              </a:rPr>
              <a:t>Projeto MAIA: Plano de Ação 23|24 – Programa ApoiaR</a:t>
            </a:r>
            <a:endParaRPr lang="en-PT" sz="3600" b="1" dirty="0">
              <a:solidFill>
                <a:srgbClr val="6D166C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96513-2DE9-DBE3-D7AA-49A6D750C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395" y="3038667"/>
            <a:ext cx="4386470" cy="1208868"/>
          </a:xfrm>
        </p:spPr>
        <p:txBody>
          <a:bodyPr>
            <a:normAutofit/>
          </a:bodyPr>
          <a:lstStyle/>
          <a:p>
            <a:pPr algn="l"/>
            <a:r>
              <a:rPr lang="pt-PT" b="1" dirty="0">
                <a:solidFill>
                  <a:srgbClr val="6D166C"/>
                </a:solidFill>
              </a:rPr>
              <a:t>Reuniões com os CFAE</a:t>
            </a:r>
          </a:p>
          <a:p>
            <a:pPr algn="l"/>
            <a:r>
              <a:rPr lang="pt-PT" b="1" dirty="0">
                <a:solidFill>
                  <a:srgbClr val="6D166C"/>
                </a:solidFill>
              </a:rPr>
              <a:t>9 e 10 de outubro de 2023</a:t>
            </a:r>
          </a:p>
        </p:txBody>
      </p:sp>
    </p:spTree>
    <p:extLst>
      <p:ext uri="{BB962C8B-B14F-4D97-AF65-F5344CB8AC3E}">
        <p14:creationId xmlns:p14="http://schemas.microsoft.com/office/powerpoint/2010/main" val="3062217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AD310-FE72-F2B2-855E-E73B7629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</p:spPr>
        <p:txBody>
          <a:bodyPr>
            <a:normAutofit/>
          </a:bodyPr>
          <a:lstStyle/>
          <a:p>
            <a:r>
              <a:rPr lang="pt-PT" sz="3600" b="1" dirty="0"/>
              <a:t>Plano de Ação – 23|24 - Objetivos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1497ED-C4C3-CF5D-94A2-0736EB51F19C}"/>
              </a:ext>
            </a:extLst>
          </p:cNvPr>
          <p:cNvSpPr txBox="1"/>
          <p:nvPr/>
        </p:nvSpPr>
        <p:spPr>
          <a:xfrm>
            <a:off x="838200" y="1578078"/>
            <a:ext cx="9957619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/>
              <a:t>a)	Apoiar a </a:t>
            </a:r>
            <a:r>
              <a:rPr lang="pt-PT" sz="2000" b="1" dirty="0"/>
              <a:t>dinâmica formativa dos docentes</a:t>
            </a:r>
            <a:r>
              <a:rPr lang="pt-PT" sz="2000" dirty="0"/>
              <a:t>, em parceria com os CFAE, quer através da produção de materiais de apoio (folhas, textos, Webinares, etc.), quer através da disponibilização de referenciais de formação (Oficinas, Círculos de Estudos e ACD);</a:t>
            </a:r>
          </a:p>
          <a:p>
            <a:endParaRPr lang="pt-PT" sz="2000" dirty="0"/>
          </a:p>
          <a:p>
            <a:r>
              <a:rPr lang="pt-PT" sz="2000" dirty="0"/>
              <a:t>b)	Consolidar os processos de avaliação pedagógica através de constituição de </a:t>
            </a:r>
            <a:r>
              <a:rPr lang="pt-PT" sz="2000" b="1" dirty="0"/>
              <a:t>comunidades de aprendizagem (Programa ApoiaR) </a:t>
            </a:r>
            <a:r>
              <a:rPr lang="pt-PT" sz="2000" dirty="0"/>
              <a:t>ao nível regional, servindo o propósito simultâneo de reforçar os passos dados e induzir a mudança nas outras escolas;</a:t>
            </a:r>
          </a:p>
          <a:p>
            <a:endParaRPr lang="pt-PT" sz="2000" dirty="0"/>
          </a:p>
          <a:p>
            <a:r>
              <a:rPr lang="pt-PT" sz="2000" dirty="0"/>
              <a:t>c)	Reforçar as dinâmicas de suporte à </a:t>
            </a:r>
            <a:r>
              <a:rPr lang="pt-PT" sz="2000" b="1" dirty="0"/>
              <a:t>eficácia e à simplificação dos processos de avaliação pedagógica </a:t>
            </a:r>
            <a:r>
              <a:rPr lang="pt-PT" sz="2000" dirty="0"/>
              <a:t>em articulação com a IGEC e o IAVE, prosseguindo e aprofundando o trabalho encetado no ano escolar 2022-2023;</a:t>
            </a:r>
          </a:p>
          <a:p>
            <a:endParaRPr lang="pt-PT" sz="2000" dirty="0"/>
          </a:p>
          <a:p>
            <a:r>
              <a:rPr lang="pt-PT" sz="2000" dirty="0"/>
              <a:t>d)	Promover a </a:t>
            </a:r>
            <a:r>
              <a:rPr lang="pt-PT" sz="2000" b="1" dirty="0"/>
              <a:t>internacionalização do projeto MAIA</a:t>
            </a:r>
            <a:r>
              <a:rPr lang="pt-PT" sz="2000" dirty="0"/>
              <a:t>, sobretudo para efeitos de incorporação mais significativa das experiências, conhecimentos e inovações em curso no âmbito da avaliação pedagógica.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1777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AD310-FE72-F2B2-855E-E73B7629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</p:spPr>
        <p:txBody>
          <a:bodyPr>
            <a:normAutofit/>
          </a:bodyPr>
          <a:lstStyle/>
          <a:p>
            <a:r>
              <a:rPr lang="pt-PT" sz="3600" b="1" dirty="0"/>
              <a:t>Plano de Ação – 23|24 – Ações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1497ED-C4C3-CF5D-94A2-0736EB51F19C}"/>
              </a:ext>
            </a:extLst>
          </p:cNvPr>
          <p:cNvSpPr txBox="1"/>
          <p:nvPr/>
        </p:nvSpPr>
        <p:spPr>
          <a:xfrm>
            <a:off x="838200" y="1843549"/>
            <a:ext cx="995761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b="1" dirty="0"/>
              <a:t>A1 (Ação 1) – Constituição de comunidades de aprendizagem (programa ApoiaR)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b="1" dirty="0"/>
              <a:t>A2 (Ação 2) – Simplificação e desburocratização dos processos de avaliação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b="1" dirty="0"/>
              <a:t>A3 (Ação 3) – Capacitação e formação de docentes no âmbito da avaliação pedagógica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b="1" dirty="0"/>
              <a:t>A4 (ação 4) – Internacionalização do Projeto MAIA</a:t>
            </a:r>
          </a:p>
        </p:txBody>
      </p:sp>
    </p:spTree>
    <p:extLst>
      <p:ext uri="{BB962C8B-B14F-4D97-AF65-F5344CB8AC3E}">
        <p14:creationId xmlns:p14="http://schemas.microsoft.com/office/powerpoint/2010/main" val="2667990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AD310-FE72-F2B2-855E-E73B7629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</p:spPr>
        <p:txBody>
          <a:bodyPr>
            <a:normAutofit fontScale="90000"/>
          </a:bodyPr>
          <a:lstStyle/>
          <a:p>
            <a:r>
              <a:rPr lang="pt-PT" sz="3600" b="1" dirty="0"/>
              <a:t>Plano de Ação – 23|24 – Programa ApoiaR (Acompanhamento das Práticas e Observação da Inovação – Avaliação em Rede)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1497ED-C4C3-CF5D-94A2-0736EB51F19C}"/>
              </a:ext>
            </a:extLst>
          </p:cNvPr>
          <p:cNvSpPr txBox="1"/>
          <p:nvPr/>
        </p:nvSpPr>
        <p:spPr>
          <a:xfrm>
            <a:off x="838201" y="1843549"/>
            <a:ext cx="913171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Objetivos: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a)	apoiar as escolas no </a:t>
            </a:r>
            <a:r>
              <a:rPr lang="pt-PT" sz="2000" b="1" dirty="0"/>
              <a:t>desenvolvimento, inovação e sustentabilidade </a:t>
            </a:r>
            <a:r>
              <a:rPr lang="pt-PT" sz="2000" dirty="0"/>
              <a:t>das práticas de avaliação pedagógica no quadro dos respetivos projetos educativos;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b)	fomentar o </a:t>
            </a:r>
            <a:r>
              <a:rPr lang="pt-PT" sz="2000" b="1" dirty="0"/>
              <a:t>trabalho em rede </a:t>
            </a:r>
            <a:r>
              <a:rPr lang="pt-PT" sz="2000" dirty="0"/>
              <a:t>através da criação de comunidades de aprendizagem apoiada em partilhas de práticas e aprendizagens entre as escolas;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c)	recolher </a:t>
            </a:r>
            <a:r>
              <a:rPr lang="pt-PT" sz="2000" b="1" dirty="0"/>
              <a:t>exemplos, estratégias e práticas </a:t>
            </a:r>
            <a:r>
              <a:rPr lang="pt-PT" sz="2000" dirty="0"/>
              <a:t>que permitam apoiar as escolas no desenvolvimento da avaliação pedagógica em prol da inclusão e do sucesso escolar;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d)	aumentar o </a:t>
            </a:r>
            <a:r>
              <a:rPr lang="pt-PT" sz="2000" b="1" dirty="0"/>
              <a:t>conhecimento científico </a:t>
            </a:r>
            <a:r>
              <a:rPr lang="pt-PT" sz="2000" dirty="0"/>
              <a:t>sobre as práticas de avaliação pedagógica em Portugal, de modo a apoiar as tomadas de decisão nos vários níveis do sistema educativo, em particular ao nível das escolas.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b="1" dirty="0"/>
          </a:p>
        </p:txBody>
      </p:sp>
    </p:spTree>
    <p:extLst>
      <p:ext uri="{BB962C8B-B14F-4D97-AF65-F5344CB8AC3E}">
        <p14:creationId xmlns:p14="http://schemas.microsoft.com/office/powerpoint/2010/main" val="3032219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AD310-FE72-F2B2-855E-E73B7629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</p:spPr>
        <p:txBody>
          <a:bodyPr>
            <a:normAutofit fontScale="90000"/>
          </a:bodyPr>
          <a:lstStyle/>
          <a:p>
            <a:r>
              <a:rPr lang="pt-PT" sz="3600" b="1" dirty="0"/>
              <a:t>Plano de Ação – 23|24 – Programa ApoiaR ((Acompanhamento das Práticas e Observação da Inovação – Avaliação em Rede)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1497ED-C4C3-CF5D-94A2-0736EB51F19C}"/>
              </a:ext>
            </a:extLst>
          </p:cNvPr>
          <p:cNvSpPr txBox="1"/>
          <p:nvPr/>
        </p:nvSpPr>
        <p:spPr>
          <a:xfrm>
            <a:off x="838201" y="1843549"/>
            <a:ext cx="913171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Organização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2.1.	O programa ApoiaR desenvolver-se-á através da constituição de </a:t>
            </a:r>
            <a:r>
              <a:rPr lang="pt-PT" sz="2000" b="1" dirty="0"/>
              <a:t>três comunidades de aprendizagem </a:t>
            </a:r>
            <a:r>
              <a:rPr lang="pt-PT" sz="2000" dirty="0"/>
              <a:t>de acordo com a seguinte distribuição geográfica, tendo em conta a necessidade de garantir a densidade suficiente em número de UO e professores: </a:t>
            </a:r>
            <a:r>
              <a:rPr lang="pt-PT" sz="2000" b="1" dirty="0"/>
              <a:t>C1 - Norte (Região Norte), C2 – Centro (Região Centro) e C3 - Sul (Regiões LVT, Algarve e Alentejo).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2.2.	Cada comunidade de aprendizagem será constituída por um máximo de </a:t>
            </a:r>
            <a:r>
              <a:rPr lang="pt-PT" sz="2000" b="1" dirty="0"/>
              <a:t>10 UO (UO)</a:t>
            </a:r>
            <a:r>
              <a:rPr lang="pt-PT" sz="2000" dirty="0"/>
              <a:t>, podendo, no entanto, a Equipa Central do Projeto MAIA aceitar, a título excecional, a integração de outras UO para além do número máximo acima referido.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2.3.	A seleção das UO far-se-á de acordo com os critérios identificados no ponto 3., sendo a decisão irrevogável e não objeto de reclamação.</a:t>
            </a:r>
          </a:p>
        </p:txBody>
      </p:sp>
    </p:spTree>
    <p:extLst>
      <p:ext uri="{BB962C8B-B14F-4D97-AF65-F5344CB8AC3E}">
        <p14:creationId xmlns:p14="http://schemas.microsoft.com/office/powerpoint/2010/main" val="2282095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13" end="3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charRg st="13" end="35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charRg st="13" end="35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360" end="5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charRg st="360" end="59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charRg st="360" end="59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597" end="7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charRg st="597" end="73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charRg st="597" end="73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AD310-FE72-F2B2-855E-E73B7629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</p:spPr>
        <p:txBody>
          <a:bodyPr>
            <a:normAutofit fontScale="90000"/>
          </a:bodyPr>
          <a:lstStyle/>
          <a:p>
            <a:r>
              <a:rPr lang="pt-PT" sz="3600" b="1" dirty="0"/>
              <a:t>Plano de Ação – 23|24 – Programa ApoiaR ((Acompanhamento das Práticas e Observação da Inovação – Avaliação em Rede)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1497ED-C4C3-CF5D-94A2-0736EB51F19C}"/>
              </a:ext>
            </a:extLst>
          </p:cNvPr>
          <p:cNvSpPr txBox="1"/>
          <p:nvPr/>
        </p:nvSpPr>
        <p:spPr>
          <a:xfrm>
            <a:off x="838200" y="1843549"/>
            <a:ext cx="1051559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Organização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2.4.	No âmbito do programa ApoiaR, a </a:t>
            </a:r>
            <a:r>
              <a:rPr lang="pt-PT" sz="2000" b="1" dirty="0"/>
              <a:t>Equipa Central do Projeto MAIA </a:t>
            </a:r>
            <a:r>
              <a:rPr lang="pt-PT" sz="2000" dirty="0"/>
              <a:t>compromete-se a:</a:t>
            </a:r>
          </a:p>
          <a:p>
            <a:pPr marL="722313"/>
            <a:r>
              <a:rPr lang="pt-PT" sz="2000" dirty="0"/>
              <a:t>a)	Realizar </a:t>
            </a:r>
            <a:r>
              <a:rPr lang="pt-PT" sz="2000" b="1" dirty="0"/>
              <a:t>sessões de acompanhamento e monitorização </a:t>
            </a:r>
            <a:r>
              <a:rPr lang="pt-PT" sz="2000" dirty="0"/>
              <a:t>das UO, nomeadamente através de visitas presenciais (pelo menos uma por UO), recolhendo informação que será restituída de modo formativo e pedagógico;</a:t>
            </a:r>
          </a:p>
          <a:p>
            <a:pPr marL="722313"/>
            <a:r>
              <a:rPr lang="pt-PT" sz="2000" dirty="0"/>
              <a:t>b)	Disponibilizar </a:t>
            </a:r>
            <a:r>
              <a:rPr lang="pt-PT" sz="2000" b="1" dirty="0"/>
              <a:t>apoio direto </a:t>
            </a:r>
            <a:r>
              <a:rPr lang="pt-PT" sz="2000" dirty="0"/>
              <a:t>através de elementos da Equipa Central do Projeto MAIA, designadamente através de sessões de trabalhos, apoio na produção de documentos e ações de formação;</a:t>
            </a:r>
          </a:p>
          <a:p>
            <a:pPr marL="722313"/>
            <a:r>
              <a:rPr lang="pt-PT" sz="2000" dirty="0"/>
              <a:t>c)	Realizar </a:t>
            </a:r>
            <a:r>
              <a:rPr lang="pt-PT" sz="2000" b="1" dirty="0"/>
              <a:t>encontros regulares </a:t>
            </a:r>
            <a:r>
              <a:rPr lang="pt-PT" sz="2000" dirty="0"/>
              <a:t>no âmbito da cada comunidade de aprendizagem, presencialmente ou a distância, bem como encontros regionais (pelo menos um) e nacionais (pelo menos um) abertos a todas as UO;</a:t>
            </a:r>
          </a:p>
          <a:p>
            <a:pPr marL="722313"/>
            <a:r>
              <a:rPr lang="pt-PT" sz="2000" dirty="0"/>
              <a:t>d)	</a:t>
            </a:r>
            <a:r>
              <a:rPr lang="pt-PT" sz="2000" b="1" dirty="0"/>
              <a:t>Partilhar o conhecimento </a:t>
            </a:r>
            <a:r>
              <a:rPr lang="pt-PT" sz="2000" dirty="0"/>
              <a:t>obtido na melhoria das práticas de avaliação pedagógica em prol da inclusão e do sucesso escolar dos alunos;</a:t>
            </a:r>
          </a:p>
          <a:p>
            <a:pPr marL="722313"/>
            <a:r>
              <a:rPr lang="pt-PT" sz="2000" dirty="0"/>
              <a:t>e)	Respeitar, em todos os casos, a confidencialidade e o anonimato dos dados recolhidos nos termos do Regime Geral de Proteção de Dados.</a:t>
            </a:r>
          </a:p>
        </p:txBody>
      </p:sp>
    </p:spTree>
    <p:extLst>
      <p:ext uri="{BB962C8B-B14F-4D97-AF65-F5344CB8AC3E}">
        <p14:creationId xmlns:p14="http://schemas.microsoft.com/office/powerpoint/2010/main" val="4293587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AD310-FE72-F2B2-855E-E73B7629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</p:spPr>
        <p:txBody>
          <a:bodyPr>
            <a:normAutofit fontScale="90000"/>
          </a:bodyPr>
          <a:lstStyle/>
          <a:p>
            <a:r>
              <a:rPr lang="pt-PT" sz="3600" b="1" dirty="0"/>
              <a:t>Plano de Ação – 23|24 – Programa ApoiaR ((Acompanhamento das Práticas e Observação da Inovação – Avaliação em Rede)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1497ED-C4C3-CF5D-94A2-0736EB51F19C}"/>
              </a:ext>
            </a:extLst>
          </p:cNvPr>
          <p:cNvSpPr txBox="1"/>
          <p:nvPr/>
        </p:nvSpPr>
        <p:spPr>
          <a:xfrm>
            <a:off x="838200" y="1843549"/>
            <a:ext cx="1051559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Organização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2.5.	No âmbito do programa ApoiaR, as </a:t>
            </a:r>
            <a:r>
              <a:rPr lang="pt-PT" sz="2000" b="1" dirty="0"/>
              <a:t>UO selecionadas </a:t>
            </a:r>
            <a:r>
              <a:rPr lang="pt-PT" sz="2000" dirty="0"/>
              <a:t>comprometem-se a: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dirty="0"/>
          </a:p>
          <a:p>
            <a:pPr marL="722313" indent="-88900"/>
            <a:r>
              <a:rPr lang="pt-PT" sz="2000" dirty="0"/>
              <a:t>	a) 	Disponibilizar o </a:t>
            </a:r>
            <a:r>
              <a:rPr lang="pt-PT" sz="2000" b="1" dirty="0"/>
              <a:t>acesso à informação e ao conhecimento das práticas de avaliação </a:t>
            </a:r>
            <a:r>
              <a:rPr lang="pt-PT" sz="2000" dirty="0"/>
              <a:t>pedagógica, nomeadamente às outras UO integradas na respetiva comunidade de aprendizagem;</a:t>
            </a:r>
          </a:p>
          <a:p>
            <a:pPr marL="722313"/>
            <a:r>
              <a:rPr lang="pt-PT" sz="2000" dirty="0"/>
              <a:t>b)     </a:t>
            </a:r>
            <a:r>
              <a:rPr lang="pt-PT" sz="2000" b="1" dirty="0"/>
              <a:t>Partilhar</a:t>
            </a:r>
            <a:r>
              <a:rPr lang="pt-PT" sz="2000" dirty="0"/>
              <a:t>, de modo construtivo e formativo, as práticas, estratégias e projetos de inovação no âmbito da avaliação pedagógica;</a:t>
            </a:r>
          </a:p>
          <a:p>
            <a:pPr marL="722313" indent="531813">
              <a:buAutoNum type="alphaLcParenR" startAt="3"/>
            </a:pPr>
            <a:r>
              <a:rPr lang="pt-PT" sz="2000" b="1" dirty="0"/>
              <a:t>Participar</a:t>
            </a:r>
            <a:r>
              <a:rPr lang="pt-PT" sz="2000" dirty="0"/>
              <a:t> nas atividades da respetiva comunidade de aprendizagem, designadamente nos encontros regionais e nacionais;</a:t>
            </a:r>
          </a:p>
          <a:p>
            <a:pPr marL="722313"/>
            <a:r>
              <a:rPr lang="pt-PT" sz="2000" dirty="0"/>
              <a:t>d)	Colaborar no</a:t>
            </a:r>
            <a:r>
              <a:rPr lang="pt-PT" sz="2000" b="1" dirty="0"/>
              <a:t> apoio, monitorização e avaliação do desenvolvimento </a:t>
            </a:r>
            <a:r>
              <a:rPr lang="pt-PT" sz="2000" dirty="0"/>
              <a:t>e inovação no âmbito das práticas de avaliação pedagógica, permitindo a elaboração de recomendações para a melhoria do sistema educativo;</a:t>
            </a:r>
          </a:p>
          <a:p>
            <a:pPr marL="722313"/>
            <a:r>
              <a:rPr lang="pt-PT" sz="2000" dirty="0"/>
              <a:t>e)	</a:t>
            </a:r>
            <a:r>
              <a:rPr lang="pt-PT" sz="2000" b="1" dirty="0"/>
              <a:t>Designar um elemento da UO </a:t>
            </a:r>
            <a:r>
              <a:rPr lang="pt-PT" sz="2000" dirty="0"/>
              <a:t>para articular diretamente com a Equipa Central do Projeto MAIA.</a:t>
            </a:r>
          </a:p>
        </p:txBody>
      </p:sp>
    </p:spTree>
    <p:extLst>
      <p:ext uri="{BB962C8B-B14F-4D97-AF65-F5344CB8AC3E}">
        <p14:creationId xmlns:p14="http://schemas.microsoft.com/office/powerpoint/2010/main" val="2889577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13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charRg st="13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charRg st="13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AD310-FE72-F2B2-855E-E73B7629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</p:spPr>
        <p:txBody>
          <a:bodyPr>
            <a:normAutofit fontScale="90000"/>
          </a:bodyPr>
          <a:lstStyle/>
          <a:p>
            <a:r>
              <a:rPr lang="pt-PT" sz="3600" b="1" dirty="0"/>
              <a:t>Plano de Ação – 23|24 – Programa ApoiaR ((Acompanhamento das Práticas e Observação da Inovação – Avaliação em Rede)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1497ED-C4C3-CF5D-94A2-0736EB51F19C}"/>
              </a:ext>
            </a:extLst>
          </p:cNvPr>
          <p:cNvSpPr txBox="1"/>
          <p:nvPr/>
        </p:nvSpPr>
        <p:spPr>
          <a:xfrm>
            <a:off x="838200" y="1843549"/>
            <a:ext cx="1051559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Seleção das UO</a:t>
            </a:r>
          </a:p>
          <a:p>
            <a:endParaRPr lang="pt-PT" sz="2000" dirty="0"/>
          </a:p>
          <a:p>
            <a:r>
              <a:rPr lang="pt-PT" sz="2000" dirty="0"/>
              <a:t>3.1.	Serão selecionadas por cada região, no máximo 10, as UO que cumpram cumulativamente os seguintes critérios:</a:t>
            </a:r>
          </a:p>
          <a:p>
            <a:endParaRPr lang="pt-PT" sz="2000" dirty="0"/>
          </a:p>
          <a:p>
            <a:pPr marL="442913"/>
            <a:r>
              <a:rPr lang="pt-PT" sz="2000" dirty="0"/>
              <a:t>a)	Participação da UO na oficina de formação do Projeto MAIA no ano letivo 2019-2020 ou 2020-2021;</a:t>
            </a:r>
          </a:p>
          <a:p>
            <a:pPr marL="442913"/>
            <a:r>
              <a:rPr lang="pt-PT" sz="2000" dirty="0"/>
              <a:t>b)	Existência de um Projeto de Intervenção;</a:t>
            </a:r>
          </a:p>
          <a:p>
            <a:pPr marL="442913"/>
            <a:r>
              <a:rPr lang="pt-PT" sz="2000" dirty="0"/>
              <a:t>c)	Existência na UO de, pelo menos, dois níveis de ensino;</a:t>
            </a:r>
          </a:p>
          <a:p>
            <a:pPr marL="442913"/>
            <a:r>
              <a:rPr lang="pt-PT" sz="2000" dirty="0"/>
              <a:t>d)	Existência de um número de docentes igual ou superior a 50;</a:t>
            </a:r>
          </a:p>
          <a:p>
            <a:pPr marL="442913"/>
            <a:r>
              <a:rPr lang="pt-PT" sz="2000" dirty="0"/>
              <a:t>e)	Existência de um número de alunos igual ou superior a 500.</a:t>
            </a:r>
          </a:p>
        </p:txBody>
      </p:sp>
    </p:spTree>
    <p:extLst>
      <p:ext uri="{BB962C8B-B14F-4D97-AF65-F5344CB8AC3E}">
        <p14:creationId xmlns:p14="http://schemas.microsoft.com/office/powerpoint/2010/main" val="3112498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AD310-FE72-F2B2-855E-E73B7629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</p:spPr>
        <p:txBody>
          <a:bodyPr>
            <a:normAutofit fontScale="90000"/>
          </a:bodyPr>
          <a:lstStyle/>
          <a:p>
            <a:r>
              <a:rPr lang="pt-PT" sz="3600" b="1" dirty="0"/>
              <a:t>Plano de Ação – 23|24 – Programa ApoiaR ((Acompanhamento das Práticas e Observação da Inovação – Avaliação em Rede)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1497ED-C4C3-CF5D-94A2-0736EB51F19C}"/>
              </a:ext>
            </a:extLst>
          </p:cNvPr>
          <p:cNvSpPr txBox="1"/>
          <p:nvPr/>
        </p:nvSpPr>
        <p:spPr>
          <a:xfrm>
            <a:off x="838200" y="1843549"/>
            <a:ext cx="1051559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Seleção das UO</a:t>
            </a:r>
          </a:p>
          <a:p>
            <a:endParaRPr lang="pt-PT" sz="2000" dirty="0"/>
          </a:p>
          <a:p>
            <a:r>
              <a:rPr lang="pt-PT" sz="2000" dirty="0"/>
              <a:t>3.2.	A Equipa Central do Projeto MAIA terá ainda em conta a justificação apresentada pela UO para a participação no Programa ApoiaR, a qual servirá de critério de desempate.</a:t>
            </a:r>
          </a:p>
          <a:p>
            <a:endParaRPr lang="pt-PT" sz="2000" dirty="0"/>
          </a:p>
          <a:p>
            <a:r>
              <a:rPr lang="pt-PT" sz="2000" dirty="0"/>
              <a:t>3.3.	As candidaturas serão efetuadas através de formulário submetido até ao final do dia 19 de outubro de 2023, sendo os resultados comunicados diretamente às </a:t>
            </a:r>
            <a:r>
              <a:rPr lang="pt-PT" sz="2000" b="1" dirty="0"/>
              <a:t>UO até ao dia 25 de outubro de 2023.</a:t>
            </a:r>
          </a:p>
          <a:p>
            <a:endParaRPr lang="pt-PT" sz="2000" dirty="0"/>
          </a:p>
          <a:p>
            <a:r>
              <a:rPr lang="pt-PT" sz="2000" dirty="0"/>
              <a:t>3.4.	A decisão da Equipa Central do Projeto MAIA é irrevogável.</a:t>
            </a:r>
          </a:p>
        </p:txBody>
      </p:sp>
    </p:spTree>
    <p:extLst>
      <p:ext uri="{BB962C8B-B14F-4D97-AF65-F5344CB8AC3E}">
        <p14:creationId xmlns:p14="http://schemas.microsoft.com/office/powerpoint/2010/main" val="3690849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16" end="1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charRg st="16" end="19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charRg st="16" end="19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191" end="3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charRg st="191" end="38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charRg st="191" end="38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388" end="4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charRg st="388" end="45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charRg st="388" end="45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AD310-FE72-F2B2-855E-E73B7629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</p:spPr>
        <p:txBody>
          <a:bodyPr>
            <a:normAutofit fontScale="90000"/>
          </a:bodyPr>
          <a:lstStyle/>
          <a:p>
            <a:r>
              <a:rPr lang="pt-PT" sz="3600" b="1" dirty="0"/>
              <a:t>Plano de Ação – 23|24 – Programa ApoiaR ((Acompanhamento das Práticas e Observação da Inovação – Avaliação em Rede)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1497ED-C4C3-CF5D-94A2-0736EB51F19C}"/>
              </a:ext>
            </a:extLst>
          </p:cNvPr>
          <p:cNvSpPr txBox="1"/>
          <p:nvPr/>
        </p:nvSpPr>
        <p:spPr>
          <a:xfrm>
            <a:off x="838200" y="1843549"/>
            <a:ext cx="1051559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Calendarização</a:t>
            </a:r>
          </a:p>
          <a:p>
            <a:endParaRPr lang="pt-PT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13 de outubro - abertura das candidaturas e envio de email às escolas;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19 de outubro - fim das candidaturas;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20 de outubro – seleção das UO;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23 de outubro - comunicação dos resultados;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Reuniões com as escolas selecionadas: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30 de outubro - 10h - Região Norte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31 de </a:t>
            </a:r>
            <a:r>
              <a:rPr lang="pt-PT" sz="2000" dirty="0" err="1"/>
              <a:t>de</a:t>
            </a:r>
            <a:r>
              <a:rPr lang="pt-PT" sz="2000" dirty="0"/>
              <a:t> outubro - 10h - Regiões LVT, Alentejo e Algarve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31 de outubro - 15h - Região Centro</a:t>
            </a:r>
          </a:p>
        </p:txBody>
      </p:sp>
    </p:spTree>
    <p:extLst>
      <p:ext uri="{BB962C8B-B14F-4D97-AF65-F5344CB8AC3E}">
        <p14:creationId xmlns:p14="http://schemas.microsoft.com/office/powerpoint/2010/main" val="2072947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157" end="20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charRg st="157" end="20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charRg st="157" end="20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201" end="2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charRg st="201" end="23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charRg st="201" end="23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239" end="2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charRg st="239" end="27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charRg st="239" end="27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274" end="3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charRg st="274" end="33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charRg st="274" end="3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556DD-9B30-2F32-7658-BE6AA68EB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9523" y="1279895"/>
            <a:ext cx="7652954" cy="820754"/>
          </a:xfrm>
        </p:spPr>
        <p:txBody>
          <a:bodyPr>
            <a:noAutofit/>
          </a:bodyPr>
          <a:lstStyle/>
          <a:p>
            <a:r>
              <a:rPr lang="pt-PT" sz="5400" dirty="0">
                <a:solidFill>
                  <a:srgbClr val="6D166C"/>
                </a:solidFill>
                <a:latin typeface="+mn-lt"/>
              </a:rPr>
              <a:t>Dúvidas, questões, comentários…</a:t>
            </a:r>
            <a:endParaRPr lang="en-PT" sz="5400" dirty="0">
              <a:solidFill>
                <a:srgbClr val="6D166C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4748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556DD-9B30-2F32-7658-BE6AA68EB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9523" y="1279895"/>
            <a:ext cx="7652954" cy="820754"/>
          </a:xfrm>
        </p:spPr>
        <p:txBody>
          <a:bodyPr>
            <a:noAutofit/>
          </a:bodyPr>
          <a:lstStyle/>
          <a:p>
            <a:r>
              <a:rPr lang="pt-PT" sz="5400" dirty="0">
                <a:solidFill>
                  <a:srgbClr val="6D166C"/>
                </a:solidFill>
                <a:latin typeface="+mn-lt"/>
              </a:rPr>
              <a:t>Muito obrigado pela vossa simpática atenção!</a:t>
            </a:r>
            <a:endParaRPr lang="en-PT" sz="5400" dirty="0">
              <a:solidFill>
                <a:srgbClr val="6D166C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41473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218</TotalTime>
  <Words>1255</Words>
  <Application>Microsoft Office PowerPoint</Application>
  <PresentationFormat>Ecrã Panorâmico</PresentationFormat>
  <Paragraphs>92</Paragraphs>
  <Slides>12</Slides>
  <Notes>3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1_Office Theme</vt:lpstr>
      <vt:lpstr>Projeto MAIA: Plano de Ação 23|24 – Programa ApoiaR</vt:lpstr>
      <vt:lpstr>Plano de Ação – 23|24 - Objetivos</vt:lpstr>
      <vt:lpstr>Plano de Ação – 23|24 – Ações</vt:lpstr>
      <vt:lpstr>Plano de Ação – 23|24 – Programa ApoiaR (Acompanhamento das Práticas e Observação da Inovação – Avaliação em Rede)</vt:lpstr>
      <vt:lpstr>Plano de Ação – 23|24 – Programa ApoiaR ((Acompanhamento das Práticas e Observação da Inovação – Avaliação em Rede)</vt:lpstr>
      <vt:lpstr>Plano de Ação – 23|24 – Programa ApoiaR ((Acompanhamento das Práticas e Observação da Inovação – Avaliação em Rede)</vt:lpstr>
      <vt:lpstr>Plano de Ação – 23|24 – Programa ApoiaR ((Acompanhamento das Práticas e Observação da Inovação – Avaliação em Rede)</vt:lpstr>
      <vt:lpstr>Plano de Ação – 23|24 – Programa ApoiaR ((Acompanhamento das Práticas e Observação da Inovação – Avaliação em Rede)</vt:lpstr>
      <vt:lpstr>Plano de Ação – 23|24 – Programa ApoiaR ((Acompanhamento das Práticas e Observação da Inovação – Avaliação em Rede)</vt:lpstr>
      <vt:lpstr>Plano de Ação – 23|24 – Programa ApoiaR ((Acompanhamento das Práticas e Observação da Inovação – Avaliação em Rede)</vt:lpstr>
      <vt:lpstr>Dúvidas, questões, comentários…</vt:lpstr>
      <vt:lpstr>Muito obrigado pela vossa simpática atenção!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Apresentação</dc:title>
  <dc:creator>MAC-15</dc:creator>
  <cp:lastModifiedBy>Eusébio Machado</cp:lastModifiedBy>
  <cp:revision>17</cp:revision>
  <dcterms:created xsi:type="dcterms:W3CDTF">2023-06-26T13:47:36Z</dcterms:created>
  <dcterms:modified xsi:type="dcterms:W3CDTF">2023-10-08T14:48:34Z</dcterms:modified>
</cp:coreProperties>
</file>